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7" r:id="rId4"/>
  </p:sldMasterIdLst>
  <p:notesMasterIdLst>
    <p:notesMasterId r:id="rId12"/>
  </p:notesMasterIdLst>
  <p:handoutMasterIdLst>
    <p:handoutMasterId r:id="rId13"/>
  </p:handoutMasterIdLst>
  <p:sldIdLst>
    <p:sldId id="289" r:id="rId5"/>
    <p:sldId id="296" r:id="rId6"/>
    <p:sldId id="291" r:id="rId7"/>
    <p:sldId id="292" r:id="rId8"/>
    <p:sldId id="297" r:id="rId9"/>
    <p:sldId id="294" r:id="rId10"/>
    <p:sldId id="29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03" autoAdjust="0"/>
    <p:restoredTop sz="84262" autoAdjust="0"/>
  </p:normalViewPr>
  <p:slideViewPr>
    <p:cSldViewPr snapToGrid="0">
      <p:cViewPr varScale="1">
        <p:scale>
          <a:sx n="93" d="100"/>
          <a:sy n="93" d="100"/>
        </p:scale>
        <p:origin x="1278" y="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B16356-3B28-4AAF-8099-7941810E2475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5DA344-5FA2-43F7-9D95-CA56C82B0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762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Short introduction</a:t>
            </a:r>
          </a:p>
          <a:p>
            <a:r>
              <a:rPr lang="en-US" dirty="0"/>
              <a:t>Ai starts being more prominent in every area of our daily life</a:t>
            </a:r>
          </a:p>
          <a:p>
            <a:r>
              <a:rPr lang="en-US" dirty="0"/>
              <a:t>But how will it shape the future in the area that is perhaps the most dangerous and delicate of all?</a:t>
            </a:r>
          </a:p>
          <a:p>
            <a:r>
              <a:rPr lang="en-US" dirty="0"/>
              <a:t>Today we will talk about views and takes on the usage of AI in Warfare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4445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8D55D-3090-AD41-1F7D-F363AEAAE5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23519F-63C1-DC4A-C0B5-D9C3567DEB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B342BE-D680-A8BB-2D00-DF77FD7E6E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computing large amounts of data quickly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perform human tasks without deploying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personell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optimize procedures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helping monitor and secure borders</a:t>
            </a:r>
          </a:p>
          <a:p>
            <a:endParaRPr lang="LID4096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93B1CB-A389-8722-5AF1-8AC533D3A7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7112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Vulnerable to Cyberattacks and manipulation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limited computing on field, if used in vehicles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depends strongly on infrastructure outside of vehicles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Deepfakes and impersonation</a:t>
            </a:r>
          </a:p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623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Germany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Is currently being researched in a specialized AI-Laboratory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Partially used in Tanks and Anti-Aircraft Emplacements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may be used determining optimal routes for cars and planes</a:t>
            </a:r>
          </a:p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750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04C3F2-8DB5-09C1-E46B-531569721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AAD0A9-BFC4-8BE7-132E-2276CA6ECE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E4CC9D-E366-9183-9897-0A36733937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Pakistan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may be used in border security and counter terrorism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may be help detect propaganda, extremist content and cyber threats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Danger comes from non-state actors implementing AI, even if they are not very developed yet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Already used for propaganda and in drones for surveillance and small-scale attacks</a:t>
            </a:r>
          </a:p>
          <a:p>
            <a:endParaRPr lang="LID4096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B92F8F-E256-0719-153F-F4687D9C1D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6870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Two Countries at war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apart from physical fighting, the fight is also fought online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Deepfakes and impersonations through AI created by both countries aim to destabilize the other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there are cyberattacks all the time, aiming for data used by AI and the AIs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themselfes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trying to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infilitrate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manipulate the enemy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Every bit of information is used against the other, even dragging citizens into it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All fueled by AI unleashed in the Internet, enabling this kind of involvement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Information turns into the most valuable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ressource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the strongest weapon, and the battlefield is everywhere</a:t>
            </a:r>
          </a:p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262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65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895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214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4AAEB19-4B49-2801-9B15-7682CDF04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D23C3EC-28B3-4644-8BE5-3288734B4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57468" y="486137"/>
            <a:ext cx="5427584" cy="3599727"/>
          </a:xfrm>
        </p:spPr>
        <p:txBody>
          <a:bodyPr anchor="b" anchorCtr="0">
            <a:noAutofit/>
          </a:bodyPr>
          <a:lstStyle>
            <a:lvl1pPr algn="l">
              <a:defRPr sz="4400"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64FCBF4-90E6-FFAA-143D-3A01CE52569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24774" y="-6713"/>
            <a:ext cx="6578801" cy="6894576"/>
          </a:xfrm>
          <a:custGeom>
            <a:avLst/>
            <a:gdLst>
              <a:gd name="connsiteX0" fmla="*/ 0 w 6613525"/>
              <a:gd name="connsiteY0" fmla="*/ 0 h 6858000"/>
              <a:gd name="connsiteX1" fmla="*/ 6613525 w 6613525"/>
              <a:gd name="connsiteY1" fmla="*/ 0 h 6858000"/>
              <a:gd name="connsiteX2" fmla="*/ 6613525 w 6613525"/>
              <a:gd name="connsiteY2" fmla="*/ 6858000 h 6858000"/>
              <a:gd name="connsiteX3" fmla="*/ 0 w 6613525"/>
              <a:gd name="connsiteY3" fmla="*/ 6858000 h 6858000"/>
              <a:gd name="connsiteX4" fmla="*/ 0 w 6613525"/>
              <a:gd name="connsiteY4" fmla="*/ 0 h 6858000"/>
              <a:gd name="connsiteX0" fmla="*/ 1875099 w 6613525"/>
              <a:gd name="connsiteY0" fmla="*/ 0 h 6858000"/>
              <a:gd name="connsiteX1" fmla="*/ 6613525 w 6613525"/>
              <a:gd name="connsiteY1" fmla="*/ 0 h 6858000"/>
              <a:gd name="connsiteX2" fmla="*/ 6613525 w 6613525"/>
              <a:gd name="connsiteY2" fmla="*/ 6858000 h 6858000"/>
              <a:gd name="connsiteX3" fmla="*/ 0 w 6613525"/>
              <a:gd name="connsiteY3" fmla="*/ 6858000 h 6858000"/>
              <a:gd name="connsiteX4" fmla="*/ 1875099 w 6613525"/>
              <a:gd name="connsiteY4" fmla="*/ 0 h 6858000"/>
              <a:gd name="connsiteX0" fmla="*/ 1840375 w 6578801"/>
              <a:gd name="connsiteY0" fmla="*/ 0 h 6869575"/>
              <a:gd name="connsiteX1" fmla="*/ 6578801 w 6578801"/>
              <a:gd name="connsiteY1" fmla="*/ 0 h 6869575"/>
              <a:gd name="connsiteX2" fmla="*/ 6578801 w 6578801"/>
              <a:gd name="connsiteY2" fmla="*/ 6858000 h 6869575"/>
              <a:gd name="connsiteX3" fmla="*/ 0 w 6578801"/>
              <a:gd name="connsiteY3" fmla="*/ 6869575 h 6869575"/>
              <a:gd name="connsiteX4" fmla="*/ 1840375 w 6578801"/>
              <a:gd name="connsiteY4" fmla="*/ 0 h 686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8801" h="6869575">
                <a:moveTo>
                  <a:pt x="1840375" y="0"/>
                </a:moveTo>
                <a:lnTo>
                  <a:pt x="6578801" y="0"/>
                </a:lnTo>
                <a:lnTo>
                  <a:pt x="6578801" y="6858000"/>
                </a:lnTo>
                <a:lnTo>
                  <a:pt x="0" y="6869575"/>
                </a:lnTo>
                <a:lnTo>
                  <a:pt x="1840375" y="0"/>
                </a:lnTo>
                <a:close/>
              </a:path>
            </a:pathLst>
          </a:custGeom>
        </p:spPr>
        <p:txBody>
          <a:bodyPr tIns="274320" rIns="274320">
            <a:normAutofit/>
          </a:bodyPr>
          <a:lstStyle>
            <a:lvl1pPr marL="0" indent="0" algn="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40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895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638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21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20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826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831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983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63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D6D8061D-18C3-4F4F-85EF-561633F58754}" type="datetimeFigureOut">
              <a:rPr lang="en-US" smtClean="0"/>
              <a:t>12/6/2025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065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336">
          <p15:clr>
            <a:srgbClr val="F26B43"/>
          </p15:clr>
        </p15:guide>
        <p15:guide id="4" orient="horz" pos="3984">
          <p15:clr>
            <a:srgbClr val="F26B43"/>
          </p15:clr>
        </p15:guide>
        <p15:guide id="5" pos="336">
          <p15:clr>
            <a:srgbClr val="F26B43"/>
          </p15:clr>
        </p15:guide>
        <p15:guide id="6" pos="7344">
          <p15:clr>
            <a:srgbClr val="F26B43"/>
          </p15:clr>
        </p15:guide>
        <p15:guide id="7" pos="720">
          <p15:clr>
            <a:srgbClr val="F26B43"/>
          </p15:clr>
        </p15:guide>
        <p15:guide id="8" pos="69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52B717E-679E-41A4-B95A-8F7DFAD3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23">
            <a:extLst>
              <a:ext uri="{FF2B5EF4-FFF2-40B4-BE49-F238E27FC236}">
                <a16:creationId xmlns:a16="http://schemas.microsoft.com/office/drawing/2014/main" id="{0B0EB278-F8C7-43AD-BCE2-A2F4D98C4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1"/>
            <a:ext cx="7960944" cy="6859759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3837993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3837993 w 6125882"/>
              <a:gd name="connsiteY4" fmla="*/ 0 h 6857998"/>
              <a:gd name="connsiteX0" fmla="*/ 3244301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244301 w 6125882"/>
              <a:gd name="connsiteY4" fmla="*/ 0 h 6868949"/>
              <a:gd name="connsiteX0" fmla="*/ 3010169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010169 w 6125882"/>
              <a:gd name="connsiteY4" fmla="*/ 0 h 6868949"/>
              <a:gd name="connsiteX0" fmla="*/ 2951635 w 6067348"/>
              <a:gd name="connsiteY0" fmla="*/ 0 h 6868949"/>
              <a:gd name="connsiteX1" fmla="*/ 6067348 w 6067348"/>
              <a:gd name="connsiteY1" fmla="*/ 10951 h 6868949"/>
              <a:gd name="connsiteX2" fmla="*/ 6067348 w 6067348"/>
              <a:gd name="connsiteY2" fmla="*/ 6868949 h 6868949"/>
              <a:gd name="connsiteX3" fmla="*/ 0 w 6067348"/>
              <a:gd name="connsiteY3" fmla="*/ 6867946 h 6868949"/>
              <a:gd name="connsiteX4" fmla="*/ 2951635 w 6067348"/>
              <a:gd name="connsiteY4" fmla="*/ 0 h 6868949"/>
              <a:gd name="connsiteX0" fmla="*/ 2762929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762929 w 6067348"/>
              <a:gd name="connsiteY4" fmla="*/ 0 h 6859759"/>
              <a:gd name="connsiteX0" fmla="*/ 2675315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675315 w 6067348"/>
              <a:gd name="connsiteY4" fmla="*/ 0 h 6859759"/>
              <a:gd name="connsiteX0" fmla="*/ 2446171 w 5838204"/>
              <a:gd name="connsiteY0" fmla="*/ 0 h 6859759"/>
              <a:gd name="connsiteX1" fmla="*/ 5838204 w 5838204"/>
              <a:gd name="connsiteY1" fmla="*/ 1761 h 6859759"/>
              <a:gd name="connsiteX2" fmla="*/ 5838204 w 5838204"/>
              <a:gd name="connsiteY2" fmla="*/ 6859759 h 6859759"/>
              <a:gd name="connsiteX3" fmla="*/ 0 w 5838204"/>
              <a:gd name="connsiteY3" fmla="*/ 6858756 h 6859759"/>
              <a:gd name="connsiteX4" fmla="*/ 2446171 w 5838204"/>
              <a:gd name="connsiteY4" fmla="*/ 0 h 685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8204" h="6859759">
                <a:moveTo>
                  <a:pt x="2446171" y="0"/>
                </a:moveTo>
                <a:lnTo>
                  <a:pt x="5838204" y="1761"/>
                </a:lnTo>
                <a:lnTo>
                  <a:pt x="5838204" y="6859759"/>
                </a:lnTo>
                <a:lnTo>
                  <a:pt x="0" y="6858756"/>
                </a:lnTo>
                <a:lnTo>
                  <a:pt x="2446171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6FEC93CF-2672-7D78-F278-58C5E012E0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350" y="541964"/>
            <a:ext cx="4768938" cy="381866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>
                <a:solidFill>
                  <a:schemeClr val="tx2"/>
                </a:solidFill>
              </a:rPr>
              <a:t>AI in Warfare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F29EF9B-FBAF-03F1-170C-5213FF719F14}"/>
              </a:ext>
            </a:extLst>
          </p:cNvPr>
          <p:cNvSpPr txBox="1"/>
          <p:nvPr/>
        </p:nvSpPr>
        <p:spPr>
          <a:xfrm>
            <a:off x="960350" y="4700659"/>
            <a:ext cx="3834392" cy="1604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  <a:buSzPct val="80000"/>
            </a:pPr>
            <a:r>
              <a:rPr lang="en-US" b="1" cap="all" spc="300" dirty="0">
                <a:solidFill>
                  <a:schemeClr val="tx2"/>
                </a:solidFill>
              </a:rPr>
              <a:t>Christian, Linus, </a:t>
            </a:r>
            <a:r>
              <a:rPr lang="en-US" b="1" cap="all" spc="300" dirty="0" err="1">
                <a:solidFill>
                  <a:schemeClr val="tx2"/>
                </a:solidFill>
              </a:rPr>
              <a:t>markus</a:t>
            </a:r>
            <a:r>
              <a:rPr lang="en-US" b="1" cap="all" spc="300" dirty="0">
                <a:solidFill>
                  <a:schemeClr val="tx2"/>
                </a:solidFill>
              </a:rPr>
              <a:t>, Adrian</a:t>
            </a:r>
          </a:p>
          <a:p>
            <a:pPr>
              <a:lnSpc>
                <a:spcPct val="120000"/>
              </a:lnSpc>
              <a:spcBef>
                <a:spcPts val="1000"/>
              </a:spcBef>
              <a:buSzPct val="80000"/>
            </a:pPr>
            <a:r>
              <a:rPr lang="en-US" b="1" cap="all" spc="300" dirty="0">
                <a:solidFill>
                  <a:schemeClr val="tx2"/>
                </a:solidFill>
              </a:rPr>
              <a:t>Abdullah, Eesha, Haider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0A7A0AD-25ED-4137-AA04-A0E36CAA8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1187" y="10631"/>
            <a:ext cx="876073" cy="68580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186F20B-6445-4368-B022-F9EABF1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9307961" y="640726"/>
            <a:ext cx="2884039" cy="621727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9F97BBF-9EBF-4BEE-B39C-E6C666941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34086" y="0"/>
            <a:ext cx="2757914" cy="142520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ED21B7CD-3D69-26B5-8A0B-52A19A6B0A2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22" r="19022"/>
          <a:stretch/>
        </p:blipFill>
        <p:spPr>
          <a:xfrm>
            <a:off x="6120000" y="541964"/>
            <a:ext cx="4968000" cy="578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994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C0B992-7E0F-D502-90BD-2AEBEC5761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B6E3BCFC-91FE-18FF-38D8-444CA3203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AE268BFB-B61D-0607-822D-1C7204105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8B67EC55-6733-202A-1332-43AF82F65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959DBB5-58AD-2C04-900E-12392117D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2EB7F1D1-F56C-BA85-E528-0BE4802E0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DD3C5630-A9EE-D776-41FC-2C7BEA4848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A2A593E0-3D66-1A17-50D1-D1EE0166D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8" name="Rectangle 107">
            <a:extLst>
              <a:ext uri="{FF2B5EF4-FFF2-40B4-BE49-F238E27FC236}">
                <a16:creationId xmlns:a16="http://schemas.microsoft.com/office/drawing/2014/main" id="{57593621-9C14-1FC0-71B3-4EADDBCB0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F11C7EA-5F8C-138C-0C81-A456848667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5355" y="-4763"/>
            <a:ext cx="12191979" cy="6857989"/>
          </a:xfrm>
          <a:prstGeom prst="rect">
            <a:avLst/>
          </a:prstGeom>
        </p:spPr>
      </p:pic>
      <p:sp>
        <p:nvSpPr>
          <p:cNvPr id="110" name="Rectangle 109">
            <a:extLst>
              <a:ext uri="{FF2B5EF4-FFF2-40B4-BE49-F238E27FC236}">
                <a16:creationId xmlns:a16="http://schemas.microsoft.com/office/drawing/2014/main" id="{46AD0312-DF20-D7D6-882B-D1E40F1530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rgbClr val="000000">
                  <a:alpha val="23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3423485-7E0F-E73E-0347-5C4C0D13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2538483"/>
            <a:ext cx="9144000" cy="282508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i="1" kern="1200" cap="all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Opportunities</a:t>
            </a:r>
          </a:p>
        </p:txBody>
      </p:sp>
    </p:spTree>
    <p:extLst>
      <p:ext uri="{BB962C8B-B14F-4D97-AF65-F5344CB8AC3E}">
        <p14:creationId xmlns:p14="http://schemas.microsoft.com/office/powerpoint/2010/main" val="1783421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8" name="Rectangle 107">
            <a:extLst>
              <a:ext uri="{FF2B5EF4-FFF2-40B4-BE49-F238E27FC236}">
                <a16:creationId xmlns:a16="http://schemas.microsoft.com/office/drawing/2014/main" id="{5E4165CA-2930-4841-AFB7-DD41E95F2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erson sitting at a computer&#10;&#10;AI-generated content may be incorrect.">
            <a:extLst>
              <a:ext uri="{FF2B5EF4-FFF2-40B4-BE49-F238E27FC236}">
                <a16:creationId xmlns:a16="http://schemas.microsoft.com/office/drawing/2014/main" id="{15ADA047-0C99-B007-D0B7-E2560AC133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5" b="7865"/>
          <a:stretch>
            <a:fillRect/>
          </a:stretch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10" name="Rectangle 109">
            <a:extLst>
              <a:ext uri="{FF2B5EF4-FFF2-40B4-BE49-F238E27FC236}">
                <a16:creationId xmlns:a16="http://schemas.microsoft.com/office/drawing/2014/main" id="{D3A19439-95A7-4D53-B166-072A2A397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rgbClr val="000000">
                  <a:alpha val="23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5691A54-53C0-B820-70EA-9135B5BE4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2538483"/>
            <a:ext cx="9144000" cy="282508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i="1" kern="1200" cap="all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Risks</a:t>
            </a:r>
          </a:p>
        </p:txBody>
      </p:sp>
    </p:spTree>
    <p:extLst>
      <p:ext uri="{BB962C8B-B14F-4D97-AF65-F5344CB8AC3E}">
        <p14:creationId xmlns:p14="http://schemas.microsoft.com/office/powerpoint/2010/main" val="2977957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E4165CA-2930-4841-AFB7-DD41E95F2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5DC498-36DE-8DDA-6B62-80A9670BFB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3A19439-95A7-4D53-B166-072A2A397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rgbClr val="000000">
                  <a:alpha val="23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4D374D-06D1-7FA9-5C86-C34445F6EA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38483"/>
            <a:ext cx="9144000" cy="282508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5400" b="1" i="1" kern="1200" cap="all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Perspectives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A18671-6F5F-9A18-284E-83D4CD4E0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472752"/>
            <a:ext cx="9144000" cy="614148"/>
          </a:xfrm>
        </p:spPr>
        <p:txBody>
          <a:bodyPr>
            <a:normAutofit/>
          </a:bodyPr>
          <a:lstStyle/>
          <a:p>
            <a:r>
              <a:rPr lang="de-DE" sz="1600" dirty="0">
                <a:solidFill>
                  <a:srgbClr val="FFFFFF"/>
                </a:solidFill>
              </a:rPr>
              <a:t>Germany</a:t>
            </a:r>
            <a:endParaRPr lang="LID4096" sz="1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2489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9773C5-7EB1-F4F7-C938-F3965EDC10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0C5E6F6-3CC6-0A22-52D5-C3C745C828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blue and red sphere with lines and dots&#10;&#10;AI-generated content may be incorrect.">
            <a:extLst>
              <a:ext uri="{FF2B5EF4-FFF2-40B4-BE49-F238E27FC236}">
                <a16:creationId xmlns:a16="http://schemas.microsoft.com/office/drawing/2014/main" id="{8AD199B4-5B38-1B08-5395-AC4B96571C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98" b="26752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F95B316-708F-F8CD-9B31-A5D7369A85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rgbClr val="000000">
                  <a:alpha val="23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1B6927-7025-6246-B91C-C728515C85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38483"/>
            <a:ext cx="9144000" cy="282508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5400" b="1" i="1" kern="1200" cap="all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Perspectives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C1940D-C97D-596A-C2BE-8FD5E24680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472752"/>
            <a:ext cx="9144000" cy="614148"/>
          </a:xfrm>
        </p:spPr>
        <p:txBody>
          <a:bodyPr>
            <a:normAutofit/>
          </a:bodyPr>
          <a:lstStyle/>
          <a:p>
            <a:r>
              <a:rPr lang="de-DE" sz="1600" dirty="0">
                <a:solidFill>
                  <a:srgbClr val="FFFFFF"/>
                </a:solidFill>
              </a:rPr>
              <a:t>PAKISTAN</a:t>
            </a:r>
            <a:endParaRPr lang="LID4096" sz="1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478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0" name="Rectangle 109">
            <a:extLst>
              <a:ext uri="{FF2B5EF4-FFF2-40B4-BE49-F238E27FC236}">
                <a16:creationId xmlns:a16="http://schemas.microsoft.com/office/drawing/2014/main" id="{5E4165CA-2930-4841-AFB7-DD41E95F2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blue map with red and blue lines&#10;&#10;AI-generated content may be incorrect.">
            <a:extLst>
              <a:ext uri="{FF2B5EF4-FFF2-40B4-BE49-F238E27FC236}">
                <a16:creationId xmlns:a16="http://schemas.microsoft.com/office/drawing/2014/main" id="{ABDDFCED-AB3F-5DC9-C3E4-4078796F9199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867" b="9863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D3A19439-95A7-4D53-B166-072A2A397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rgbClr val="000000">
                  <a:alpha val="23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A9AB07-9B4F-7131-E999-7325378F4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2538483"/>
            <a:ext cx="9144000" cy="282508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i="1" kern="1200" cap="all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Imaginary</a:t>
            </a:r>
            <a:r>
              <a:rPr lang="en-US" sz="5400" i="1" kern="1200" cap="all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b="1" i="1" kern="1200" cap="all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Scenario</a:t>
            </a:r>
          </a:p>
        </p:txBody>
      </p:sp>
    </p:spTree>
    <p:extLst>
      <p:ext uri="{BB962C8B-B14F-4D97-AF65-F5344CB8AC3E}">
        <p14:creationId xmlns:p14="http://schemas.microsoft.com/office/powerpoint/2010/main" val="2639632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211642D-6886-4BEA-B65A-AEBCDB5CE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Citations and used tools</a:t>
            </a:r>
            <a:endParaRPr lang="LID4096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DB4C09-325B-3E5A-21C7-955EED7CC5D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de-DE" dirty="0"/>
              <a:t>https://www.bundeswehr.de/de/organisation/cyber-und-informationsraum/aktuelles/kuenstliche-intelligenz-5960274</a:t>
            </a:r>
          </a:p>
          <a:p>
            <a:r>
              <a:rPr lang="de-DE" dirty="0"/>
              <a:t>https://www.kas.de/documents/252038/22161843/Zukunft+der+Bundeswehr+KI.pdf/72168435-741f-a612-2389-74c7655fd55b?version=1.0&amp;t=1673949515294</a:t>
            </a:r>
          </a:p>
          <a:p>
            <a:r>
              <a:rPr lang="de-DE" dirty="0"/>
              <a:t>https://gnet-research.org/2025/06/18/nascent-adoption-emerging-tech-trends-by-terrorists-in-afghanistan-and-pakistan</a:t>
            </a:r>
          </a:p>
          <a:p>
            <a:r>
              <a:rPr lang="de-DE" dirty="0"/>
              <a:t>https://tnsr.org/wp-content/uploads/2025/07/Lonergan-and-Snyder.jpg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7E04885-9C76-56C8-F40D-B85BDCCA35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de-DE" dirty="0"/>
              <a:t>ChatGPT</a:t>
            </a:r>
          </a:p>
          <a:p>
            <a:r>
              <a:rPr lang="de-DE" dirty="0"/>
              <a:t>DeepAI</a:t>
            </a:r>
          </a:p>
          <a:p>
            <a:r>
              <a:rPr lang="de-DE" dirty="0"/>
              <a:t>CapCutAI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251424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ngleLinesVTI">
  <a:themeElements>
    <a:clrScheme name="Custom 34">
      <a:dk1>
        <a:sysClr val="windowText" lastClr="000000"/>
      </a:dk1>
      <a:lt1>
        <a:sysClr val="window" lastClr="FFFFFF"/>
      </a:lt1>
      <a:dk2>
        <a:srgbClr val="001E2E"/>
      </a:dk2>
      <a:lt2>
        <a:srgbClr val="F0ECEC"/>
      </a:lt2>
      <a:accent1>
        <a:srgbClr val="155767"/>
      </a:accent1>
      <a:accent2>
        <a:srgbClr val="BA9CA0"/>
      </a:accent2>
      <a:accent3>
        <a:srgbClr val="A57931"/>
      </a:accent3>
      <a:accent4>
        <a:srgbClr val="0E577C"/>
      </a:accent4>
      <a:accent5>
        <a:srgbClr val="CC846E"/>
      </a:accent5>
      <a:accent6>
        <a:srgbClr val="93767A"/>
      </a:accent6>
      <a:hlink>
        <a:srgbClr val="0563C1"/>
      </a:hlink>
      <a:folHlink>
        <a:srgbClr val="954F72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C180A77-4928-484F-9529-F716C85D6A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C20BE78-9FDF-401B-B412-3AA10EC5BEA3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30E62E91-3991-445A-ADE0-DB143B39320F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205</TotalTime>
  <Words>398</Words>
  <Application>Microsoft Office PowerPoint</Application>
  <PresentationFormat>Widescreen</PresentationFormat>
  <Paragraphs>52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Arial</vt:lpstr>
      <vt:lpstr>Calibri</vt:lpstr>
      <vt:lpstr>Univers Condensed Light</vt:lpstr>
      <vt:lpstr>Walbaum Display Light</vt:lpstr>
      <vt:lpstr>AngleLinesVTI</vt:lpstr>
      <vt:lpstr>AI in Warfare</vt:lpstr>
      <vt:lpstr>Opportunities</vt:lpstr>
      <vt:lpstr>Risks</vt:lpstr>
      <vt:lpstr>Perspectives</vt:lpstr>
      <vt:lpstr>Perspectives</vt:lpstr>
      <vt:lpstr>Imaginary Scenario</vt:lpstr>
      <vt:lpstr>Citations and used tools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Christian Dück</dc:creator>
  <cp:lastModifiedBy>Christian Dück</cp:lastModifiedBy>
  <cp:revision>5</cp:revision>
  <dcterms:created xsi:type="dcterms:W3CDTF">2025-12-05T16:51:21Z</dcterms:created>
  <dcterms:modified xsi:type="dcterms:W3CDTF">2025-12-06T14:06:40Z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